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18288000" cy="10287000"/>
  <p:embeddedFontLst>
    <p:embeddedFont>
      <p:font typeface="Merriweather Medium"/>
      <p:regular r:id="rId22"/>
      <p:bold r:id="rId23"/>
      <p:italic r:id="rId24"/>
      <p:boldItalic r:id="rId25"/>
    </p:embeddedFont>
    <p:embeddedFont>
      <p:font typeface="Merriweather SemiBold"/>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erriweatherMedium-regular.fntdata"/><Relationship Id="rId21" Type="http://schemas.openxmlformats.org/officeDocument/2006/relationships/slide" Target="slides/slide16.xml"/><Relationship Id="rId24" Type="http://schemas.openxmlformats.org/officeDocument/2006/relationships/font" Target="fonts/MerriweatherMedium-italic.fntdata"/><Relationship Id="rId23" Type="http://schemas.openxmlformats.org/officeDocument/2006/relationships/font" Target="fonts/Merriweather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emiBold-regular.fntdata"/><Relationship Id="rId25" Type="http://schemas.openxmlformats.org/officeDocument/2006/relationships/font" Target="fonts/MerriweatherMedium-boldItalic.fntdata"/><Relationship Id="rId28" Type="http://schemas.openxmlformats.org/officeDocument/2006/relationships/font" Target="fonts/MerriweatherSemiBold-italic.fntdata"/><Relationship Id="rId27" Type="http://schemas.openxmlformats.org/officeDocument/2006/relationships/font" Target="fonts/Merriweather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a213cb25_0_23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5fa213cb25_0_23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fa213cb25_0_24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5fa213cb25_0_2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fa213cb25_0_25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5fa213cb25_0_25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fa213cb25_0_26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5fa213cb25_0_26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fa213cb25_0_22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5fa213cb25_0_22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fa213cb25_0_23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35fa213cb25_0_23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1016000" y="699338"/>
            <a:ext cx="16256100" cy="574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9473310" y="2646121"/>
            <a:ext cx="8470800" cy="430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3100">
                <a:solidFill>
                  <a:srgbClr val="E72929"/>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 name="Google Shape;16;p2"/>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sp>
        <p:nvSpPr>
          <p:cNvPr id="20" name="Google Shape;20;p3"/>
          <p:cNvSpPr txBox="1"/>
          <p:nvPr>
            <p:ph type="ctrTitle"/>
          </p:nvPr>
        </p:nvSpPr>
        <p:spPr>
          <a:xfrm>
            <a:off x="1371600" y="3188970"/>
            <a:ext cx="15544800" cy="216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2743200" y="5760720"/>
            <a:ext cx="12801600" cy="2571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100">
                <a:solidFill>
                  <a:srgbClr val="E7292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4"/>
          <p:cNvSpPr txBox="1"/>
          <p:nvPr>
            <p:ph type="title"/>
          </p:nvPr>
        </p:nvSpPr>
        <p:spPr>
          <a:xfrm>
            <a:off x="1016000" y="699338"/>
            <a:ext cx="16256100" cy="574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30" name="Shape 30"/>
        <p:cNvGrpSpPr/>
        <p:nvPr/>
      </p:nvGrpSpPr>
      <p:grpSpPr>
        <a:xfrm>
          <a:off x="0" y="0"/>
          <a:ext cx="0" cy="0"/>
          <a:chOff x="0" y="0"/>
          <a:chExt cx="0" cy="0"/>
        </a:xfrm>
      </p:grpSpPr>
      <p:sp>
        <p:nvSpPr>
          <p:cNvPr id="31" name="Google Shape;31;p5"/>
          <p:cNvSpPr/>
          <p:nvPr/>
        </p:nvSpPr>
        <p:spPr>
          <a:xfrm>
            <a:off x="11113516" y="1188085"/>
            <a:ext cx="7174865" cy="9099550"/>
          </a:xfrm>
          <a:custGeom>
            <a:rect b="b" l="l" r="r" t="t"/>
            <a:pathLst>
              <a:path extrusionOk="0" h="9099550" w="7174865">
                <a:moveTo>
                  <a:pt x="3587241" y="0"/>
                </a:moveTo>
                <a:lnTo>
                  <a:pt x="0" y="3587242"/>
                </a:lnTo>
                <a:lnTo>
                  <a:pt x="0" y="9098935"/>
                </a:lnTo>
                <a:lnTo>
                  <a:pt x="7174483" y="9098935"/>
                </a:lnTo>
                <a:lnTo>
                  <a:pt x="7174483" y="3587242"/>
                </a:lnTo>
                <a:lnTo>
                  <a:pt x="3587241" y="0"/>
                </a:lnTo>
                <a:close/>
              </a:path>
            </a:pathLst>
          </a:custGeom>
          <a:solidFill>
            <a:srgbClr val="DDDD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 name="Google Shape;32;p5"/>
          <p:cNvSpPr/>
          <p:nvPr/>
        </p:nvSpPr>
        <p:spPr>
          <a:xfrm>
            <a:off x="7526401" y="0"/>
            <a:ext cx="7174865" cy="6964680"/>
          </a:xfrm>
          <a:custGeom>
            <a:rect b="b" l="l" r="r" t="t"/>
            <a:pathLst>
              <a:path extrusionOk="0" h="6964680" w="7174865">
                <a:moveTo>
                  <a:pt x="7174357" y="0"/>
                </a:moveTo>
                <a:lnTo>
                  <a:pt x="0" y="0"/>
                </a:lnTo>
                <a:lnTo>
                  <a:pt x="0" y="3376929"/>
                </a:lnTo>
                <a:lnTo>
                  <a:pt x="3587115" y="6964172"/>
                </a:lnTo>
                <a:lnTo>
                  <a:pt x="7174357" y="3376929"/>
                </a:lnTo>
                <a:lnTo>
                  <a:pt x="7174357" y="0"/>
                </a:lnTo>
                <a:close/>
              </a:path>
            </a:pathLst>
          </a:custGeom>
          <a:solidFill>
            <a:srgbClr val="E7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3" name="Google Shape;33;p5"/>
          <p:cNvSpPr/>
          <p:nvPr/>
        </p:nvSpPr>
        <p:spPr>
          <a:xfrm>
            <a:off x="11237214" y="2209800"/>
            <a:ext cx="6927215" cy="6927215"/>
          </a:xfrm>
          <a:custGeom>
            <a:rect b="b" l="l" r="r" t="t"/>
            <a:pathLst>
              <a:path extrusionOk="0" h="6927215" w="6927215">
                <a:moveTo>
                  <a:pt x="3463543" y="0"/>
                </a:moveTo>
                <a:lnTo>
                  <a:pt x="0" y="3463544"/>
                </a:lnTo>
                <a:lnTo>
                  <a:pt x="3463543" y="6927151"/>
                </a:lnTo>
                <a:lnTo>
                  <a:pt x="6927087" y="3463544"/>
                </a:lnTo>
                <a:lnTo>
                  <a:pt x="3463543" y="0"/>
                </a:lnTo>
                <a:close/>
              </a:path>
            </a:pathLst>
          </a:custGeom>
          <a:solidFill>
            <a:srgbClr val="DDDD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4" name="Google Shape;34;p5"/>
          <p:cNvPicPr preferRelativeResize="0"/>
          <p:nvPr/>
        </p:nvPicPr>
        <p:blipFill rotWithShape="1">
          <a:blip r:embed="rId2">
            <a:alphaModFix/>
          </a:blip>
          <a:srcRect b="0" l="0" r="0" t="0"/>
          <a:stretch/>
        </p:blipFill>
        <p:spPr>
          <a:xfrm>
            <a:off x="11953494" y="2926079"/>
            <a:ext cx="5494527" cy="5494527"/>
          </a:xfrm>
          <a:prstGeom prst="rect">
            <a:avLst/>
          </a:prstGeom>
          <a:noFill/>
          <a:ln>
            <a:noFill/>
          </a:ln>
        </p:spPr>
      </p:pic>
      <p:sp>
        <p:nvSpPr>
          <p:cNvPr id="35" name="Google Shape;35;p5"/>
          <p:cNvSpPr/>
          <p:nvPr/>
        </p:nvSpPr>
        <p:spPr>
          <a:xfrm>
            <a:off x="13674344" y="5673344"/>
            <a:ext cx="4613909" cy="4613909"/>
          </a:xfrm>
          <a:custGeom>
            <a:rect b="b" l="l" r="r" t="t"/>
            <a:pathLst>
              <a:path extrusionOk="0" h="4613909" w="4613909">
                <a:moveTo>
                  <a:pt x="4613656" y="0"/>
                </a:moveTo>
                <a:lnTo>
                  <a:pt x="0" y="4613678"/>
                </a:lnTo>
                <a:lnTo>
                  <a:pt x="4613656" y="4613678"/>
                </a:lnTo>
                <a:lnTo>
                  <a:pt x="4613656" y="0"/>
                </a:lnTo>
                <a:close/>
              </a:path>
            </a:pathLst>
          </a:custGeom>
          <a:solidFill>
            <a:srgbClr val="15AF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6" name="Google Shape;36;p5"/>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6"/>
          <p:cNvSpPr txBox="1"/>
          <p:nvPr>
            <p:ph type="title"/>
          </p:nvPr>
        </p:nvSpPr>
        <p:spPr>
          <a:xfrm>
            <a:off x="1016000" y="699338"/>
            <a:ext cx="16256100" cy="574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914400" y="2366010"/>
            <a:ext cx="7955400" cy="6789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6"/>
          <p:cNvSpPr txBox="1"/>
          <p:nvPr>
            <p:ph idx="2" type="body"/>
          </p:nvPr>
        </p:nvSpPr>
        <p:spPr>
          <a:xfrm>
            <a:off x="9418320" y="2366010"/>
            <a:ext cx="7955400" cy="6789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6"/>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519683"/>
            <a:ext cx="15328900" cy="1165860"/>
          </a:xfrm>
          <a:custGeom>
            <a:rect b="b" l="l" r="r" t="t"/>
            <a:pathLst>
              <a:path extrusionOk="0" h="1165860" w="15328900">
                <a:moveTo>
                  <a:pt x="14351635" y="0"/>
                </a:moveTo>
                <a:lnTo>
                  <a:pt x="0" y="0"/>
                </a:lnTo>
                <a:lnTo>
                  <a:pt x="0" y="1165733"/>
                </a:lnTo>
                <a:lnTo>
                  <a:pt x="14351635" y="1165733"/>
                </a:lnTo>
                <a:lnTo>
                  <a:pt x="15328646" y="582930"/>
                </a:lnTo>
                <a:lnTo>
                  <a:pt x="14351635" y="0"/>
                </a:lnTo>
                <a:close/>
              </a:path>
            </a:pathLst>
          </a:custGeom>
          <a:solidFill>
            <a:srgbClr val="F0F3F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 name="Google Shape;7;p1"/>
          <p:cNvSpPr/>
          <p:nvPr/>
        </p:nvSpPr>
        <p:spPr>
          <a:xfrm>
            <a:off x="0" y="519683"/>
            <a:ext cx="936625" cy="1165860"/>
          </a:xfrm>
          <a:custGeom>
            <a:rect b="b" l="l" r="r" t="t"/>
            <a:pathLst>
              <a:path extrusionOk="0" h="1165860" w="936625">
                <a:moveTo>
                  <a:pt x="353466" y="0"/>
                </a:moveTo>
                <a:lnTo>
                  <a:pt x="0" y="0"/>
                </a:lnTo>
                <a:lnTo>
                  <a:pt x="0" y="1165860"/>
                </a:lnTo>
                <a:lnTo>
                  <a:pt x="353466" y="1165860"/>
                </a:lnTo>
                <a:lnTo>
                  <a:pt x="936307" y="582930"/>
                </a:lnTo>
                <a:lnTo>
                  <a:pt x="353466" y="0"/>
                </a:lnTo>
                <a:close/>
              </a:path>
            </a:pathLst>
          </a:custGeom>
          <a:solidFill>
            <a:srgbClr val="FF565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 name="Google Shape;8;p1"/>
          <p:cNvSpPr txBox="1"/>
          <p:nvPr>
            <p:ph type="title"/>
          </p:nvPr>
        </p:nvSpPr>
        <p:spPr>
          <a:xfrm>
            <a:off x="1016000" y="699338"/>
            <a:ext cx="16256100" cy="5748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400"/>
              <a:buNone/>
              <a:defRPr b="1"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9473310" y="2646121"/>
            <a:ext cx="8470800" cy="4307700"/>
          </a:xfrm>
          <a:prstGeom prst="rect">
            <a:avLst/>
          </a:prstGeom>
          <a:noFill/>
          <a:ln>
            <a:noFill/>
          </a:ln>
        </p:spPr>
        <p:txBody>
          <a:bodyPr anchorCtr="0" anchor="t" bIns="0" lIns="0" spcFirstLastPara="1" rIns="0" wrap="square" tIns="0">
            <a:spAutoFit/>
          </a:bodyPr>
          <a:lstStyle>
            <a:lvl1pPr indent="-228600" lvl="0" marL="457200" marR="0" algn="l">
              <a:spcBef>
                <a:spcPts val="0"/>
              </a:spcBef>
              <a:spcAft>
                <a:spcPts val="0"/>
              </a:spcAft>
              <a:buSzPts val="1400"/>
              <a:buNone/>
              <a:defRPr b="1" i="0" sz="3100" u="none" cap="none" strike="noStrike">
                <a:solidFill>
                  <a:srgbClr val="E72929"/>
                </a:solidFill>
                <a:latin typeface="Calibri"/>
                <a:ea typeface="Calibri"/>
                <a:cs typeface="Calibri"/>
                <a:sym typeface="Calibri"/>
              </a:defRPr>
            </a:lvl1pPr>
            <a:lvl2pPr indent="-228600" lvl="1" marL="914400" marR="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1"/>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2" type="sldNum"/>
          </p:nvPr>
        </p:nvSpPr>
        <p:spPr>
          <a:xfrm>
            <a:off x="13167361" y="9566910"/>
            <a:ext cx="4206300" cy="51450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7"/>
          <p:cNvSpPr/>
          <p:nvPr/>
        </p:nvSpPr>
        <p:spPr>
          <a:xfrm>
            <a:off x="12329921" y="1607185"/>
            <a:ext cx="5958205" cy="8680450"/>
          </a:xfrm>
          <a:custGeom>
            <a:rect b="b" l="l" r="r" t="t"/>
            <a:pathLst>
              <a:path extrusionOk="0" h="8680450" w="5958205">
                <a:moveTo>
                  <a:pt x="2979039" y="0"/>
                </a:moveTo>
                <a:lnTo>
                  <a:pt x="0" y="3422015"/>
                </a:lnTo>
                <a:lnTo>
                  <a:pt x="0" y="8679835"/>
                </a:lnTo>
                <a:lnTo>
                  <a:pt x="5958078" y="8679835"/>
                </a:lnTo>
                <a:lnTo>
                  <a:pt x="5958078" y="3422015"/>
                </a:lnTo>
                <a:lnTo>
                  <a:pt x="2979039" y="0"/>
                </a:lnTo>
                <a:close/>
              </a:path>
            </a:pathLst>
          </a:custGeom>
          <a:solidFill>
            <a:srgbClr val="E7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1" name="Google Shape;51;p7"/>
          <p:cNvSpPr txBox="1"/>
          <p:nvPr/>
        </p:nvSpPr>
        <p:spPr>
          <a:xfrm>
            <a:off x="875326" y="4146715"/>
            <a:ext cx="9795600" cy="717600"/>
          </a:xfrm>
          <a:prstGeom prst="rect">
            <a:avLst/>
          </a:prstGeom>
          <a:noFill/>
          <a:ln>
            <a:noFill/>
          </a:ln>
        </p:spPr>
        <p:txBody>
          <a:bodyPr anchorCtr="0" anchor="t" bIns="0" lIns="0" spcFirstLastPara="1" rIns="0" wrap="square" tIns="9525">
            <a:spAutoFit/>
          </a:bodyPr>
          <a:lstStyle/>
          <a:p>
            <a:pPr indent="-3987165" lvl="0" marL="3998595" marR="5080" rtl="0" algn="l">
              <a:lnSpc>
                <a:spcPct val="100400"/>
              </a:lnSpc>
              <a:spcBef>
                <a:spcPts val="0"/>
              </a:spcBef>
              <a:spcAft>
                <a:spcPts val="0"/>
              </a:spcAft>
              <a:buNone/>
            </a:pPr>
            <a:r>
              <a:rPr b="1" lang="en-US" sz="4000">
                <a:latin typeface="Calibri"/>
                <a:ea typeface="Calibri"/>
                <a:cs typeface="Calibri"/>
                <a:sym typeface="Calibri"/>
              </a:rPr>
              <a:t>“</a:t>
            </a:r>
            <a:r>
              <a:rPr b="1" i="1" lang="en-US" sz="4300">
                <a:latin typeface="Calibri"/>
                <a:ea typeface="Calibri"/>
                <a:cs typeface="Calibri"/>
                <a:sym typeface="Calibri"/>
              </a:rPr>
              <a:t>E</a:t>
            </a:r>
            <a:r>
              <a:rPr b="1" i="1" lang="en-US" sz="4600">
                <a:latin typeface="Calibri"/>
                <a:ea typeface="Calibri"/>
                <a:cs typeface="Calibri"/>
                <a:sym typeface="Calibri"/>
              </a:rPr>
              <a:t>mployees Dataset Analysis Using SQL</a:t>
            </a:r>
            <a:r>
              <a:rPr b="1" lang="en-US" sz="4600">
                <a:latin typeface="Calibri"/>
                <a:ea typeface="Calibri"/>
                <a:cs typeface="Calibri"/>
                <a:sym typeface="Calibri"/>
              </a:rPr>
              <a:t>”</a:t>
            </a:r>
            <a:endParaRPr b="1" sz="4600">
              <a:latin typeface="Calibri"/>
              <a:ea typeface="Calibri"/>
              <a:cs typeface="Calibri"/>
              <a:sym typeface="Calibri"/>
            </a:endParaRPr>
          </a:p>
        </p:txBody>
      </p:sp>
      <p:grpSp>
        <p:nvGrpSpPr>
          <p:cNvPr id="52" name="Google Shape;52;p7"/>
          <p:cNvGrpSpPr/>
          <p:nvPr/>
        </p:nvGrpSpPr>
        <p:grpSpPr>
          <a:xfrm>
            <a:off x="3074371" y="-603"/>
            <a:ext cx="15213629" cy="10287603"/>
            <a:chOff x="3074515" y="0"/>
            <a:chExt cx="15213629" cy="10287603"/>
          </a:xfrm>
        </p:grpSpPr>
        <p:sp>
          <p:nvSpPr>
            <p:cNvPr id="53" name="Google Shape;53;p7"/>
            <p:cNvSpPr/>
            <p:nvPr/>
          </p:nvSpPr>
          <p:spPr>
            <a:xfrm>
              <a:off x="9277350" y="0"/>
              <a:ext cx="6308090" cy="5593715"/>
            </a:xfrm>
            <a:custGeom>
              <a:rect b="b" l="l" r="r" t="t"/>
              <a:pathLst>
                <a:path extrusionOk="0" h="5593715" w="6308090">
                  <a:moveTo>
                    <a:pt x="6307836" y="0"/>
                  </a:moveTo>
                  <a:lnTo>
                    <a:pt x="0" y="0"/>
                  </a:lnTo>
                  <a:lnTo>
                    <a:pt x="0" y="2712339"/>
                  </a:lnTo>
                  <a:lnTo>
                    <a:pt x="3153918" y="5593461"/>
                  </a:lnTo>
                  <a:lnTo>
                    <a:pt x="6307836" y="2712339"/>
                  </a:lnTo>
                  <a:lnTo>
                    <a:pt x="6307836" y="0"/>
                  </a:lnTo>
                  <a:close/>
                </a:path>
              </a:pathLst>
            </a:custGeom>
            <a:solidFill>
              <a:srgbClr val="15AF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4" name="Google Shape;54;p7"/>
            <p:cNvSpPr/>
            <p:nvPr/>
          </p:nvSpPr>
          <p:spPr>
            <a:xfrm>
              <a:off x="12339447" y="1844420"/>
              <a:ext cx="5939155" cy="5887085"/>
            </a:xfrm>
            <a:custGeom>
              <a:rect b="b" l="l" r="r" t="t"/>
              <a:pathLst>
                <a:path extrusionOk="0" h="5887084" w="5939155">
                  <a:moveTo>
                    <a:pt x="3204591" y="0"/>
                  </a:moveTo>
                  <a:lnTo>
                    <a:pt x="0" y="2706116"/>
                  </a:lnTo>
                  <a:lnTo>
                    <a:pt x="2734310" y="5886704"/>
                  </a:lnTo>
                  <a:lnTo>
                    <a:pt x="5939028" y="3180588"/>
                  </a:lnTo>
                  <a:lnTo>
                    <a:pt x="3204591" y="0"/>
                  </a:lnTo>
                  <a:close/>
                </a:path>
              </a:pathLst>
            </a:custGeom>
            <a:solidFill>
              <a:srgbClr val="DDDD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5" name="Google Shape;55;p7"/>
            <p:cNvPicPr preferRelativeResize="0"/>
            <p:nvPr/>
          </p:nvPicPr>
          <p:blipFill rotWithShape="1">
            <a:blip r:embed="rId3">
              <a:alphaModFix/>
            </a:blip>
            <a:srcRect b="0" l="0" r="0" t="0"/>
            <a:stretch/>
          </p:blipFill>
          <p:spPr>
            <a:xfrm>
              <a:off x="13337667" y="2859785"/>
              <a:ext cx="4362958" cy="4221607"/>
            </a:xfrm>
            <a:prstGeom prst="rect">
              <a:avLst/>
            </a:prstGeom>
            <a:noFill/>
            <a:ln>
              <a:noFill/>
            </a:ln>
          </p:spPr>
        </p:pic>
        <p:sp>
          <p:nvSpPr>
            <p:cNvPr id="56" name="Google Shape;56;p7"/>
            <p:cNvSpPr/>
            <p:nvPr/>
          </p:nvSpPr>
          <p:spPr>
            <a:xfrm>
              <a:off x="14915659" y="6087078"/>
              <a:ext cx="3372485" cy="4200525"/>
            </a:xfrm>
            <a:custGeom>
              <a:rect b="b" l="l" r="r" t="t"/>
              <a:pathLst>
                <a:path extrusionOk="0" h="4200525" w="3372484">
                  <a:moveTo>
                    <a:pt x="3372341" y="0"/>
                  </a:moveTo>
                  <a:lnTo>
                    <a:pt x="0" y="4199921"/>
                  </a:lnTo>
                  <a:lnTo>
                    <a:pt x="3372341" y="4199921"/>
                  </a:lnTo>
                  <a:lnTo>
                    <a:pt x="3372341" y="0"/>
                  </a:lnTo>
                  <a:close/>
                </a:path>
              </a:pathLst>
            </a:custGeom>
            <a:solidFill>
              <a:srgbClr val="E7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 name="Google Shape;57;p7"/>
            <p:cNvSpPr/>
            <p:nvPr/>
          </p:nvSpPr>
          <p:spPr>
            <a:xfrm>
              <a:off x="3074515" y="7235818"/>
              <a:ext cx="8106409" cy="1064895"/>
            </a:xfrm>
            <a:custGeom>
              <a:rect b="b" l="l" r="r" t="t"/>
              <a:pathLst>
                <a:path extrusionOk="0" h="1064895" w="8106409">
                  <a:moveTo>
                    <a:pt x="8106200" y="0"/>
                  </a:moveTo>
                  <a:lnTo>
                    <a:pt x="582537" y="0"/>
                  </a:lnTo>
                  <a:lnTo>
                    <a:pt x="0" y="1064319"/>
                  </a:lnTo>
                  <a:lnTo>
                    <a:pt x="7523639" y="1064319"/>
                  </a:lnTo>
                  <a:lnTo>
                    <a:pt x="8106200" y="0"/>
                  </a:lnTo>
                  <a:close/>
                </a:path>
              </a:pathLst>
            </a:custGeom>
            <a:solidFill>
              <a:srgbClr val="15AF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8" name="Google Shape;58;p7"/>
            <p:cNvSpPr/>
            <p:nvPr/>
          </p:nvSpPr>
          <p:spPr>
            <a:xfrm>
              <a:off x="4461300" y="6829683"/>
              <a:ext cx="6489065" cy="1737995"/>
            </a:xfrm>
            <a:custGeom>
              <a:rect b="b" l="l" r="r" t="t"/>
              <a:pathLst>
                <a:path extrusionOk="0" h="1737995" w="6489065">
                  <a:moveTo>
                    <a:pt x="6488704" y="0"/>
                  </a:moveTo>
                  <a:lnTo>
                    <a:pt x="157101" y="0"/>
                  </a:lnTo>
                  <a:lnTo>
                    <a:pt x="0" y="287078"/>
                  </a:lnTo>
                  <a:lnTo>
                    <a:pt x="6018358" y="287078"/>
                  </a:lnTo>
                  <a:lnTo>
                    <a:pt x="5224919" y="1737526"/>
                  </a:lnTo>
                  <a:lnTo>
                    <a:pt x="5537931" y="1737526"/>
                  </a:lnTo>
                  <a:lnTo>
                    <a:pt x="6488704" y="0"/>
                  </a:lnTo>
                  <a:close/>
                </a:path>
                <a:path extrusionOk="0" h="1737995" w="6489065">
                  <a:moveTo>
                    <a:pt x="5268879" y="546030"/>
                  </a:moveTo>
                  <a:lnTo>
                    <a:pt x="4955866" y="546030"/>
                  </a:lnTo>
                  <a:lnTo>
                    <a:pt x="4406028" y="1550926"/>
                  </a:lnTo>
                  <a:lnTo>
                    <a:pt x="4719041" y="1550926"/>
                  </a:lnTo>
                  <a:lnTo>
                    <a:pt x="5268879" y="54603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9" name="Google Shape;59;p7"/>
          <p:cNvSpPr txBox="1"/>
          <p:nvPr>
            <p:ph type="title"/>
          </p:nvPr>
        </p:nvSpPr>
        <p:spPr>
          <a:xfrm>
            <a:off x="894474" y="2564542"/>
            <a:ext cx="7258200" cy="589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700"/>
              <a:t>Internship Program: Soulvibe.Tech</a:t>
            </a:r>
            <a:endParaRPr sz="3700"/>
          </a:p>
        </p:txBody>
      </p:sp>
      <p:sp>
        <p:nvSpPr>
          <p:cNvPr id="60" name="Google Shape;60;p7"/>
          <p:cNvSpPr txBox="1"/>
          <p:nvPr/>
        </p:nvSpPr>
        <p:spPr>
          <a:xfrm>
            <a:off x="3833250" y="7259825"/>
            <a:ext cx="5432400" cy="981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700">
                <a:latin typeface="Calibri"/>
                <a:ea typeface="Calibri"/>
                <a:cs typeface="Calibri"/>
                <a:sym typeface="Calibri"/>
              </a:rPr>
              <a:t>B</a:t>
            </a:r>
            <a:r>
              <a:rPr b="1" lang="en-US" sz="3000">
                <a:latin typeface="Calibri"/>
                <a:ea typeface="Calibri"/>
                <a:cs typeface="Calibri"/>
                <a:sym typeface="Calibri"/>
              </a:rPr>
              <a:t>atch Name:</a:t>
            </a:r>
            <a:r>
              <a:rPr lang="en-US" sz="3000">
                <a:solidFill>
                  <a:srgbClr val="222222"/>
                </a:solidFill>
                <a:latin typeface="Calibri"/>
                <a:ea typeface="Calibri"/>
                <a:cs typeface="Calibri"/>
                <a:sym typeface="Calibri"/>
              </a:rPr>
              <a:t>Batch </a:t>
            </a:r>
            <a:r>
              <a:rPr lang="en-US" sz="3300">
                <a:solidFill>
                  <a:srgbClr val="222222"/>
                </a:solidFill>
                <a:latin typeface="Calibri"/>
                <a:ea typeface="Calibri"/>
                <a:cs typeface="Calibri"/>
                <a:sym typeface="Calibri"/>
              </a:rPr>
              <a:t>SVT/DAINT/2025/06/B09</a:t>
            </a:r>
            <a:endParaRPr sz="3300">
              <a:latin typeface="Calibri"/>
              <a:ea typeface="Calibri"/>
              <a:cs typeface="Calibri"/>
              <a:sym typeface="Calibri"/>
            </a:endParaRPr>
          </a:p>
        </p:txBody>
      </p:sp>
      <p:sp>
        <p:nvSpPr>
          <p:cNvPr id="61" name="Google Shape;61;p7"/>
          <p:cNvSpPr txBox="1"/>
          <p:nvPr/>
        </p:nvSpPr>
        <p:spPr>
          <a:xfrm>
            <a:off x="3324275" y="8701300"/>
            <a:ext cx="11007900" cy="554100"/>
          </a:xfrm>
          <a:prstGeom prst="rect">
            <a:avLst/>
          </a:prstGeom>
          <a:noFill/>
          <a:ln>
            <a:noFill/>
          </a:ln>
        </p:spPr>
        <p:txBody>
          <a:bodyPr anchorCtr="0" anchor="t" bIns="45700" lIns="91425" spcFirstLastPara="1" rIns="91425" wrap="square" tIns="45700">
            <a:spAutoFit/>
          </a:bodyPr>
          <a:lstStyle/>
          <a:p>
            <a:pPr indent="-3987165" lvl="0" marL="3998595" marR="5080" rtl="0" algn="l">
              <a:lnSpc>
                <a:spcPct val="100400"/>
              </a:lnSpc>
              <a:spcBef>
                <a:spcPts val="0"/>
              </a:spcBef>
              <a:spcAft>
                <a:spcPts val="0"/>
              </a:spcAft>
              <a:buNone/>
            </a:pPr>
            <a:r>
              <a:rPr b="1" lang="en-US" sz="3000"/>
              <a:t>Presented by: P.Naga Poornima Asritha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6"/>
          <p:cNvSpPr txBox="1"/>
          <p:nvPr/>
        </p:nvSpPr>
        <p:spPr>
          <a:xfrm>
            <a:off x="910825" y="616150"/>
            <a:ext cx="16421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dk1"/>
                </a:solidFill>
                <a:latin typeface="Calibri"/>
                <a:ea typeface="Calibri"/>
                <a:cs typeface="Calibri"/>
                <a:sym typeface="Calibri"/>
              </a:rPr>
              <a:t>8.</a:t>
            </a:r>
            <a:r>
              <a:rPr b="1" lang="en-US" sz="3600">
                <a:solidFill>
                  <a:schemeClr val="dk1"/>
                </a:solidFill>
                <a:latin typeface="Calibri"/>
                <a:ea typeface="Calibri"/>
                <a:cs typeface="Calibri"/>
                <a:sym typeface="Calibri"/>
              </a:rPr>
              <a:t>Retrieve the </a:t>
            </a:r>
            <a:r>
              <a:rPr b="1" lang="en-US" sz="3600">
                <a:solidFill>
                  <a:schemeClr val="dk1"/>
                </a:solidFill>
                <a:latin typeface="Calibri"/>
                <a:ea typeface="Calibri"/>
                <a:cs typeface="Calibri"/>
                <a:sym typeface="Calibri"/>
              </a:rPr>
              <a:t> minimum, maximum, and average Work_Experience for each Marital_Status.</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27" name="Google Shape;127;p16"/>
          <p:cNvPicPr preferRelativeResize="0"/>
          <p:nvPr/>
        </p:nvPicPr>
        <p:blipFill>
          <a:blip r:embed="rId3">
            <a:alphaModFix/>
          </a:blip>
          <a:stretch>
            <a:fillRect/>
          </a:stretch>
        </p:blipFill>
        <p:spPr>
          <a:xfrm>
            <a:off x="1205500" y="1875225"/>
            <a:ext cx="15403725" cy="750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nvSpPr>
        <p:spPr>
          <a:xfrm>
            <a:off x="1044775" y="589350"/>
            <a:ext cx="17305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dk1"/>
                </a:solidFill>
                <a:latin typeface="Calibri"/>
                <a:ea typeface="Calibri"/>
                <a:cs typeface="Calibri"/>
                <a:sym typeface="Calibri"/>
              </a:rPr>
              <a:t>9.</a:t>
            </a:r>
            <a:r>
              <a:rPr b="1" lang="en-US" sz="3600">
                <a:solidFill>
                  <a:schemeClr val="dk1"/>
                </a:solidFill>
                <a:latin typeface="Calibri"/>
                <a:ea typeface="Calibri"/>
                <a:cs typeface="Calibri"/>
                <a:sym typeface="Calibri"/>
              </a:rPr>
              <a:t>Retrieve</a:t>
            </a:r>
            <a:r>
              <a:rPr b="1" lang="en-US" sz="6000">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the rank of individuals by Income within each Education_Level.</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33" name="Google Shape;133;p17"/>
          <p:cNvPicPr preferRelativeResize="0"/>
          <p:nvPr/>
        </p:nvPicPr>
        <p:blipFill>
          <a:blip r:embed="rId3">
            <a:alphaModFix/>
          </a:blip>
          <a:stretch>
            <a:fillRect/>
          </a:stretch>
        </p:blipFill>
        <p:spPr>
          <a:xfrm>
            <a:off x="830450" y="1821650"/>
            <a:ext cx="16019875" cy="82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18"/>
          <p:cNvSpPr txBox="1"/>
          <p:nvPr/>
        </p:nvSpPr>
        <p:spPr>
          <a:xfrm>
            <a:off x="1232300" y="642950"/>
            <a:ext cx="17118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dk1"/>
                </a:solidFill>
                <a:latin typeface="Calibri"/>
                <a:ea typeface="Calibri"/>
                <a:cs typeface="Calibri"/>
                <a:sym typeface="Calibri"/>
              </a:rPr>
              <a:t>10.</a:t>
            </a:r>
            <a:r>
              <a:rPr b="1" lang="en-US" sz="3600">
                <a:solidFill>
                  <a:schemeClr val="dk1"/>
                </a:solidFill>
                <a:latin typeface="Calibri"/>
                <a:ea typeface="Calibri"/>
                <a:cs typeface="Calibri"/>
                <a:sym typeface="Calibri"/>
              </a:rPr>
              <a:t>Retrieve </a:t>
            </a:r>
            <a:r>
              <a:rPr b="1" lang="en-US" sz="3600">
                <a:solidFill>
                  <a:schemeClr val="dk1"/>
                </a:solidFill>
                <a:latin typeface="Calibri"/>
                <a:ea typeface="Calibri"/>
                <a:cs typeface="Calibri"/>
                <a:sym typeface="Calibri"/>
              </a:rPr>
              <a:t>the top 3 Occupation types with the highest average income.</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39" name="Google Shape;139;p18"/>
          <p:cNvPicPr preferRelativeResize="0"/>
          <p:nvPr/>
        </p:nvPicPr>
        <p:blipFill>
          <a:blip r:embed="rId3">
            <a:alphaModFix/>
          </a:blip>
          <a:stretch>
            <a:fillRect/>
          </a:stretch>
        </p:blipFill>
        <p:spPr>
          <a:xfrm>
            <a:off x="910825" y="2040125"/>
            <a:ext cx="15537649"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9"/>
          <p:cNvSpPr txBox="1"/>
          <p:nvPr/>
        </p:nvSpPr>
        <p:spPr>
          <a:xfrm>
            <a:off x="910825" y="562575"/>
            <a:ext cx="17439900" cy="26382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20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11.Use a window function to calculate the cumulative income for each Gender.</a:t>
            </a:r>
            <a:endParaRPr b="1" sz="36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45" name="Google Shape;145;p19"/>
          <p:cNvPicPr preferRelativeResize="0"/>
          <p:nvPr/>
        </p:nvPicPr>
        <p:blipFill>
          <a:blip r:embed="rId3">
            <a:alphaModFix/>
          </a:blip>
          <a:stretch>
            <a:fillRect/>
          </a:stretch>
        </p:blipFill>
        <p:spPr>
          <a:xfrm>
            <a:off x="910825" y="1687700"/>
            <a:ext cx="16743176" cy="7929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0"/>
          <p:cNvSpPr/>
          <p:nvPr/>
        </p:nvSpPr>
        <p:spPr>
          <a:xfrm>
            <a:off x="0" y="-152400"/>
            <a:ext cx="18288000" cy="10287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51" name="Google Shape;151;p20"/>
          <p:cNvSpPr/>
          <p:nvPr/>
        </p:nvSpPr>
        <p:spPr>
          <a:xfrm>
            <a:off x="837313" y="0"/>
            <a:ext cx="16751171" cy="3028209"/>
          </a:xfrm>
          <a:prstGeom prst="rect">
            <a:avLst/>
          </a:prstGeom>
          <a:solidFill>
            <a:schemeClr val="lt1"/>
          </a:solidFill>
          <a:ln cap="flat" cmpd="sng" w="12700">
            <a:solidFill>
              <a:srgbClr val="E1E1E1"/>
            </a:solidFill>
            <a:prstDash val="solid"/>
            <a:round/>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2" name="Google Shape;152;p20"/>
          <p:cNvSpPr/>
          <p:nvPr/>
        </p:nvSpPr>
        <p:spPr>
          <a:xfrm>
            <a:off x="850392" y="0"/>
            <a:ext cx="16733520" cy="3017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3" name="Google Shape;153;p20"/>
          <p:cNvSpPr/>
          <p:nvPr/>
        </p:nvSpPr>
        <p:spPr>
          <a:xfrm>
            <a:off x="748251" y="1156198"/>
            <a:ext cx="192024" cy="10561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20"/>
          <p:cNvSpPr txBox="1"/>
          <p:nvPr/>
        </p:nvSpPr>
        <p:spPr>
          <a:xfrm>
            <a:off x="837325" y="1156200"/>
            <a:ext cx="17439900" cy="3429300"/>
          </a:xfrm>
          <a:prstGeom prst="rect">
            <a:avLst/>
          </a:prstGeom>
          <a:noFill/>
          <a:ln>
            <a:noFill/>
          </a:ln>
        </p:spPr>
        <p:txBody>
          <a:bodyPr anchorCtr="0" anchor="t" bIns="91425" lIns="91425" spcFirstLastPara="1" rIns="91425" wrap="square" tIns="91425">
            <a:spAutoFit/>
          </a:bodyPr>
          <a:lstStyle/>
          <a:p>
            <a:pPr indent="0" lvl="0" marL="228600" rtl="0" algn="l">
              <a:lnSpc>
                <a:spcPct val="115000"/>
              </a:lnSpc>
              <a:spcBef>
                <a:spcPts val="120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1</a:t>
            </a:r>
            <a:r>
              <a:rPr lang="en-US" sz="3600">
                <a:solidFill>
                  <a:schemeClr val="dk1"/>
                </a:solidFill>
                <a:latin typeface="Calibri"/>
                <a:ea typeface="Calibri"/>
                <a:cs typeface="Calibri"/>
                <a:sym typeface="Calibri"/>
              </a:rPr>
              <a:t>2.</a:t>
            </a:r>
            <a:r>
              <a:rPr b="1" lang="en-US" sz="3600">
                <a:solidFill>
                  <a:schemeClr val="dk1"/>
                </a:solidFill>
                <a:latin typeface="Calibri"/>
                <a:ea typeface="Calibri"/>
                <a:cs typeface="Calibri"/>
                <a:sym typeface="Calibri"/>
              </a:rPr>
              <a:t>List the people whose income is above the median income for the dataset.</a:t>
            </a:r>
            <a:endParaRPr b="1" sz="3600">
              <a:solidFill>
                <a:schemeClr val="dk1"/>
              </a:solidFill>
              <a:latin typeface="Calibri"/>
              <a:ea typeface="Calibri"/>
              <a:cs typeface="Calibri"/>
              <a:sym typeface="Calibri"/>
            </a:endParaRPr>
          </a:p>
          <a:p>
            <a:pPr indent="-228600" lvl="0" marL="457200" rtl="0" algn="l">
              <a:lnSpc>
                <a:spcPct val="115000"/>
              </a:lnSpc>
              <a:spcBef>
                <a:spcPts val="1200"/>
              </a:spcBef>
              <a:spcAft>
                <a:spcPts val="0"/>
              </a:spcAft>
              <a:buNone/>
            </a:pPr>
            <a:r>
              <a:t/>
            </a:r>
            <a:endParaRPr b="1" sz="36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55" name="Google Shape;155;p20"/>
          <p:cNvPicPr preferRelativeResize="0"/>
          <p:nvPr/>
        </p:nvPicPr>
        <p:blipFill>
          <a:blip r:embed="rId3">
            <a:alphaModFix/>
          </a:blip>
          <a:stretch>
            <a:fillRect/>
          </a:stretch>
        </p:blipFill>
        <p:spPr>
          <a:xfrm>
            <a:off x="1178725" y="2179800"/>
            <a:ext cx="15725176" cy="3981675"/>
          </a:xfrm>
          <a:prstGeom prst="rect">
            <a:avLst/>
          </a:prstGeom>
          <a:noFill/>
          <a:ln>
            <a:noFill/>
          </a:ln>
        </p:spPr>
      </p:pic>
      <p:pic>
        <p:nvPicPr>
          <p:cNvPr id="156" name="Google Shape;156;p20"/>
          <p:cNvPicPr preferRelativeResize="0"/>
          <p:nvPr/>
        </p:nvPicPr>
        <p:blipFill>
          <a:blip r:embed="rId4">
            <a:alphaModFix/>
          </a:blip>
          <a:stretch>
            <a:fillRect/>
          </a:stretch>
        </p:blipFill>
        <p:spPr>
          <a:xfrm>
            <a:off x="940275" y="6161475"/>
            <a:ext cx="15963624" cy="3321850"/>
          </a:xfrm>
          <a:prstGeom prst="rect">
            <a:avLst/>
          </a:prstGeom>
          <a:solidFill>
            <a:schemeClr val="lt1"/>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6855714" y="9855"/>
            <a:ext cx="4273500" cy="1089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7000" u="sng">
                <a:latin typeface="Times New Roman"/>
                <a:ea typeface="Times New Roman"/>
                <a:cs typeface="Times New Roman"/>
                <a:sym typeface="Times New Roman"/>
              </a:rPr>
              <a:t>Conclusion</a:t>
            </a:r>
            <a:endParaRPr sz="7000" u="sng">
              <a:latin typeface="Times New Roman"/>
              <a:ea typeface="Times New Roman"/>
              <a:cs typeface="Times New Roman"/>
              <a:sym typeface="Times New Roman"/>
            </a:endParaRPr>
          </a:p>
        </p:txBody>
      </p:sp>
      <p:sp>
        <p:nvSpPr>
          <p:cNvPr id="162" name="Google Shape;162;p21"/>
          <p:cNvSpPr/>
          <p:nvPr/>
        </p:nvSpPr>
        <p:spPr>
          <a:xfrm>
            <a:off x="15697200" y="7658100"/>
            <a:ext cx="2590800" cy="2629535"/>
          </a:xfrm>
          <a:custGeom>
            <a:rect b="b" l="l" r="r" t="t"/>
            <a:pathLst>
              <a:path extrusionOk="0" h="2629534" w="2590800">
                <a:moveTo>
                  <a:pt x="2590800" y="0"/>
                </a:moveTo>
                <a:lnTo>
                  <a:pt x="0" y="2628912"/>
                </a:lnTo>
                <a:lnTo>
                  <a:pt x="2590800" y="2628912"/>
                </a:lnTo>
                <a:lnTo>
                  <a:pt x="2590800" y="0"/>
                </a:lnTo>
                <a:close/>
              </a:path>
            </a:pathLst>
          </a:custGeom>
          <a:solidFill>
            <a:srgbClr val="15AF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3" name="Google Shape;163;p21"/>
          <p:cNvSpPr/>
          <p:nvPr/>
        </p:nvSpPr>
        <p:spPr>
          <a:xfrm>
            <a:off x="0" y="0"/>
            <a:ext cx="3200400" cy="2699385"/>
          </a:xfrm>
          <a:custGeom>
            <a:rect b="b" l="l" r="r" t="t"/>
            <a:pathLst>
              <a:path extrusionOk="0" h="2699385" w="3200400">
                <a:moveTo>
                  <a:pt x="3200400" y="0"/>
                </a:moveTo>
                <a:lnTo>
                  <a:pt x="0" y="0"/>
                </a:lnTo>
                <a:lnTo>
                  <a:pt x="0" y="2698867"/>
                </a:lnTo>
                <a:lnTo>
                  <a:pt x="3200400" y="0"/>
                </a:lnTo>
                <a:close/>
              </a:path>
            </a:pathLst>
          </a:custGeom>
          <a:solidFill>
            <a:srgbClr val="15AF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64" name="Google Shape;164;p21"/>
          <p:cNvPicPr preferRelativeResize="0"/>
          <p:nvPr/>
        </p:nvPicPr>
        <p:blipFill rotWithShape="1">
          <a:blip r:embed="rId3">
            <a:alphaModFix/>
          </a:blip>
          <a:srcRect b="0" l="0" r="0" t="0"/>
          <a:stretch/>
        </p:blipFill>
        <p:spPr>
          <a:xfrm>
            <a:off x="15758287" y="8757437"/>
            <a:ext cx="487362" cy="487362"/>
          </a:xfrm>
          <a:prstGeom prst="rect">
            <a:avLst/>
          </a:prstGeom>
          <a:noFill/>
          <a:ln>
            <a:noFill/>
          </a:ln>
        </p:spPr>
      </p:pic>
      <p:sp>
        <p:nvSpPr>
          <p:cNvPr id="165" name="Google Shape;165;p21"/>
          <p:cNvSpPr/>
          <p:nvPr/>
        </p:nvSpPr>
        <p:spPr>
          <a:xfrm>
            <a:off x="0" y="-184666"/>
            <a:ext cx="264816"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6" name="Google Shape;166;p21"/>
          <p:cNvPicPr preferRelativeResize="0"/>
          <p:nvPr/>
        </p:nvPicPr>
        <p:blipFill>
          <a:blip r:embed="rId4">
            <a:alphaModFix/>
          </a:blip>
          <a:stretch>
            <a:fillRect/>
          </a:stretch>
        </p:blipFill>
        <p:spPr>
          <a:xfrm>
            <a:off x="12341425" y="1419825"/>
            <a:ext cx="5667375" cy="5222700"/>
          </a:xfrm>
          <a:prstGeom prst="rect">
            <a:avLst/>
          </a:prstGeom>
          <a:noFill/>
          <a:ln>
            <a:noFill/>
          </a:ln>
        </p:spPr>
      </p:pic>
      <p:sp>
        <p:nvSpPr>
          <p:cNvPr id="167" name="Google Shape;167;p21"/>
          <p:cNvSpPr txBox="1"/>
          <p:nvPr/>
        </p:nvSpPr>
        <p:spPr>
          <a:xfrm flipH="1" rot="10800000">
            <a:off x="1178725" y="2338575"/>
            <a:ext cx="17118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100">
              <a:solidFill>
                <a:srgbClr val="E72929"/>
              </a:solidFill>
              <a:latin typeface="Calibri"/>
              <a:ea typeface="Calibri"/>
              <a:cs typeface="Calibri"/>
              <a:sym typeface="Calibri"/>
            </a:endParaRPr>
          </a:p>
        </p:txBody>
      </p:sp>
      <p:sp>
        <p:nvSpPr>
          <p:cNvPr id="168" name="Google Shape;168;p21"/>
          <p:cNvSpPr txBox="1"/>
          <p:nvPr/>
        </p:nvSpPr>
        <p:spPr>
          <a:xfrm>
            <a:off x="1339450" y="1656600"/>
            <a:ext cx="10635300" cy="477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222222"/>
                </a:solidFill>
              </a:rPr>
              <a:t>From this</a:t>
            </a:r>
            <a:r>
              <a:rPr lang="en-US" sz="2700">
                <a:solidFill>
                  <a:schemeClr val="dk1"/>
                </a:solidFill>
              </a:rPr>
              <a:t> SQL-based exploration of the ‘</a:t>
            </a:r>
            <a:r>
              <a:rPr lang="en-US" sz="2700">
                <a:solidFill>
                  <a:srgbClr val="188038"/>
                </a:solidFill>
                <a:latin typeface="Roboto Mono"/>
                <a:ea typeface="Roboto Mono"/>
                <a:cs typeface="Roboto Mono"/>
                <a:sym typeface="Roboto Mono"/>
              </a:rPr>
              <a:t>employee’</a:t>
            </a:r>
            <a:r>
              <a:rPr lang="en-US" sz="2700">
                <a:solidFill>
                  <a:schemeClr val="dk1"/>
                </a:solidFill>
              </a:rPr>
              <a:t> dataset, I developed practical experience in analyzing workforce-related data using filtering, grouping, aggregation, and advanced window functions. By solving 12 analytical queries, I was able to :-</a:t>
            </a:r>
            <a:endParaRPr sz="2700">
              <a:solidFill>
                <a:schemeClr val="dk1"/>
              </a:solidFill>
            </a:endParaRPr>
          </a:p>
          <a:p>
            <a:pPr indent="-400050" lvl="0" marL="457200" rtl="0" algn="l">
              <a:lnSpc>
                <a:spcPct val="115000"/>
              </a:lnSpc>
              <a:spcBef>
                <a:spcPts val="1200"/>
              </a:spcBef>
              <a:spcAft>
                <a:spcPts val="0"/>
              </a:spcAft>
              <a:buClr>
                <a:schemeClr val="dk1"/>
              </a:buClr>
              <a:buSzPts val="2700"/>
              <a:buChar char="●"/>
            </a:pPr>
            <a:r>
              <a:rPr lang="en-US" sz="2700">
                <a:solidFill>
                  <a:schemeClr val="dk1"/>
                </a:solidFill>
              </a:rPr>
              <a:t>Understand income distribution across education levels and occupations.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700">
                <a:solidFill>
                  <a:schemeClr val="dk1"/>
                </a:solidFill>
              </a:rPr>
              <a:t>Identify top earners and evaluate income inequality</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700">
                <a:solidFill>
                  <a:schemeClr val="dk1"/>
                </a:solidFill>
              </a:rPr>
              <a:t>Analyze workforce structure by gender, marital status, and employment status.</a:t>
            </a:r>
            <a:endParaRPr sz="37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Leverage window functions for ranking and cumulative analysis.</a:t>
            </a:r>
            <a:endParaRPr sz="3700">
              <a:solidFill>
                <a:srgbClr val="222222"/>
              </a:solidFill>
              <a:latin typeface="Merriweather SemiBold"/>
              <a:ea typeface="Merriweather SemiBold"/>
              <a:cs typeface="Merriweather SemiBold"/>
              <a:sym typeface="Merriweather SemiBold"/>
            </a:endParaRPr>
          </a:p>
        </p:txBody>
      </p:sp>
      <p:sp>
        <p:nvSpPr>
          <p:cNvPr id="169" name="Google Shape;169;p21"/>
          <p:cNvSpPr txBox="1"/>
          <p:nvPr/>
        </p:nvSpPr>
        <p:spPr>
          <a:xfrm>
            <a:off x="1339450" y="6446850"/>
            <a:ext cx="16421700" cy="470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3000">
                <a:solidFill>
                  <a:schemeClr val="dk1"/>
                </a:solidFill>
              </a:rPr>
              <a:t>Key Takeaways:</a:t>
            </a:r>
            <a:endParaRPr b="1" sz="3000">
              <a:solidFill>
                <a:schemeClr val="dk1"/>
              </a:solidFill>
            </a:endParaRPr>
          </a:p>
          <a:p>
            <a:pPr indent="-393700" lvl="0" marL="457200" rtl="0" algn="l">
              <a:lnSpc>
                <a:spcPct val="115000"/>
              </a:lnSpc>
              <a:spcBef>
                <a:spcPts val="1200"/>
              </a:spcBef>
              <a:spcAft>
                <a:spcPts val="0"/>
              </a:spcAft>
              <a:buClr>
                <a:schemeClr val="dk1"/>
              </a:buClr>
              <a:buSzPts val="2600"/>
              <a:buChar char="●"/>
            </a:pPr>
            <a:r>
              <a:rPr b="1" lang="en-US" sz="2600">
                <a:solidFill>
                  <a:schemeClr val="dk1"/>
                </a:solidFill>
              </a:rPr>
              <a:t>SQL is a versatile tool</a:t>
            </a:r>
            <a:r>
              <a:rPr lang="en-US" sz="2600">
                <a:solidFill>
                  <a:schemeClr val="dk1"/>
                </a:solidFill>
              </a:rPr>
              <a:t> for data analysis in real-world HR and business datasets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Writing queries improved my understanding of data </a:t>
            </a:r>
            <a:r>
              <a:rPr b="1" lang="en-US" sz="2600">
                <a:solidFill>
                  <a:schemeClr val="dk1"/>
                </a:solidFill>
              </a:rPr>
              <a:t>patterns, distributions, and relationships</a:t>
            </a:r>
            <a:endParaRPr b="1"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Insights derived can be useful for </a:t>
            </a:r>
            <a:r>
              <a:rPr b="1" lang="en-US" sz="2600">
                <a:solidFill>
                  <a:schemeClr val="dk1"/>
                </a:solidFill>
              </a:rPr>
              <a:t>policy planning, employee engagement strategies</a:t>
            </a:r>
            <a:r>
              <a:rPr lang="en-US" sz="2600">
                <a:solidFill>
                  <a:schemeClr val="dk1"/>
                </a:solidFill>
              </a:rPr>
              <a:t>, and identifying high-income contributors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Advanced SQL functions like </a:t>
            </a:r>
            <a:r>
              <a:rPr b="1" lang="en-US" sz="2600">
                <a:solidFill>
                  <a:schemeClr val="dk1"/>
                </a:solidFill>
              </a:rPr>
              <a:t>RANK()</a:t>
            </a:r>
            <a:r>
              <a:rPr lang="en-US" sz="2600">
                <a:solidFill>
                  <a:schemeClr val="dk1"/>
                </a:solidFill>
              </a:rPr>
              <a:t> and </a:t>
            </a:r>
            <a:r>
              <a:rPr b="1" lang="en-US" sz="2600">
                <a:solidFill>
                  <a:schemeClr val="dk1"/>
                </a:solidFill>
              </a:rPr>
              <a:t>window aggregates</a:t>
            </a:r>
            <a:r>
              <a:rPr lang="en-US" sz="2600">
                <a:solidFill>
                  <a:schemeClr val="dk1"/>
                </a:solidFill>
              </a:rPr>
              <a:t> helped deepen analysis</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US" sz="2600">
                <a:solidFill>
                  <a:schemeClr val="dk1"/>
                </a:solidFill>
              </a:rPr>
              <a:t>This project strengthened my ability to extract meaningful insights from structured datasets for </a:t>
            </a:r>
            <a:r>
              <a:rPr b="1" lang="en-US" sz="2600">
                <a:solidFill>
                  <a:schemeClr val="dk1"/>
                </a:solidFill>
              </a:rPr>
              <a:t>decision-making and reporting.</a:t>
            </a:r>
            <a:endParaRPr b="1" sz="2600">
              <a:solidFill>
                <a:schemeClr val="dk1"/>
              </a:solidFill>
            </a:endParaRPr>
          </a:p>
          <a:p>
            <a:pPr indent="0" lvl="0" marL="0" rtl="0" algn="l">
              <a:spcBef>
                <a:spcPts val="1200"/>
              </a:spcBef>
              <a:spcAft>
                <a:spcPts val="0"/>
              </a:spcAft>
              <a:buNone/>
            </a:pPr>
            <a:r>
              <a:t/>
            </a:r>
            <a:endParaRPr sz="3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nvSpPr>
        <p:spPr>
          <a:xfrm>
            <a:off x="1016000" y="5428564"/>
            <a:ext cx="6431915" cy="1397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9000">
                <a:solidFill>
                  <a:srgbClr val="E72929"/>
                </a:solidFill>
                <a:latin typeface="Arial"/>
                <a:ea typeface="Arial"/>
                <a:cs typeface="Arial"/>
                <a:sym typeface="Arial"/>
              </a:rPr>
              <a:t>Thank You</a:t>
            </a:r>
            <a:endParaRPr sz="9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 name="Shape 65"/>
        <p:cNvGrpSpPr/>
        <p:nvPr/>
      </p:nvGrpSpPr>
      <p:grpSpPr>
        <a:xfrm>
          <a:off x="0" y="0"/>
          <a:ext cx="0" cy="0"/>
          <a:chOff x="0" y="0"/>
          <a:chExt cx="0" cy="0"/>
        </a:xfrm>
      </p:grpSpPr>
      <p:sp>
        <p:nvSpPr>
          <p:cNvPr id="66" name="Google Shape;66;p8"/>
          <p:cNvSpPr/>
          <p:nvPr/>
        </p:nvSpPr>
        <p:spPr>
          <a:xfrm>
            <a:off x="0" y="519683"/>
            <a:ext cx="9144000" cy="1165860"/>
          </a:xfrm>
          <a:custGeom>
            <a:rect b="b" l="l" r="r" t="t"/>
            <a:pathLst>
              <a:path extrusionOk="0" h="1165860" w="9144000">
                <a:moveTo>
                  <a:pt x="8561197" y="0"/>
                </a:moveTo>
                <a:lnTo>
                  <a:pt x="0" y="0"/>
                </a:lnTo>
                <a:lnTo>
                  <a:pt x="0" y="1165733"/>
                </a:lnTo>
                <a:lnTo>
                  <a:pt x="8561197" y="1165733"/>
                </a:lnTo>
                <a:lnTo>
                  <a:pt x="9144000" y="582930"/>
                </a:lnTo>
                <a:lnTo>
                  <a:pt x="8561197" y="0"/>
                </a:lnTo>
                <a:close/>
              </a:path>
            </a:pathLst>
          </a:custGeom>
          <a:solidFill>
            <a:srgbClr val="DDDDD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7" name="Google Shape;67;p8"/>
          <p:cNvSpPr txBox="1"/>
          <p:nvPr>
            <p:ph type="title"/>
          </p:nvPr>
        </p:nvSpPr>
        <p:spPr>
          <a:xfrm>
            <a:off x="1001486" y="815275"/>
            <a:ext cx="16256100" cy="705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500" u="sng"/>
              <a:t>Introduction</a:t>
            </a:r>
            <a:endParaRPr sz="4500" u="sng"/>
          </a:p>
        </p:txBody>
      </p:sp>
      <p:sp>
        <p:nvSpPr>
          <p:cNvPr id="68" name="Google Shape;68;p8"/>
          <p:cNvSpPr/>
          <p:nvPr/>
        </p:nvSpPr>
        <p:spPr>
          <a:xfrm>
            <a:off x="0" y="519683"/>
            <a:ext cx="936625" cy="1165860"/>
          </a:xfrm>
          <a:custGeom>
            <a:rect b="b" l="l" r="r" t="t"/>
            <a:pathLst>
              <a:path extrusionOk="0" h="1165860" w="936625">
                <a:moveTo>
                  <a:pt x="353466" y="0"/>
                </a:moveTo>
                <a:lnTo>
                  <a:pt x="0" y="0"/>
                </a:lnTo>
                <a:lnTo>
                  <a:pt x="0" y="1165860"/>
                </a:lnTo>
                <a:lnTo>
                  <a:pt x="353466" y="1165860"/>
                </a:lnTo>
                <a:lnTo>
                  <a:pt x="936307" y="582930"/>
                </a:lnTo>
                <a:lnTo>
                  <a:pt x="353466" y="0"/>
                </a:lnTo>
                <a:close/>
              </a:path>
            </a:pathLst>
          </a:custGeom>
          <a:solidFill>
            <a:srgbClr val="E7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9" name="Google Shape;69;p8"/>
          <p:cNvSpPr txBox="1"/>
          <p:nvPr>
            <p:ph idx="1" type="body"/>
          </p:nvPr>
        </p:nvSpPr>
        <p:spPr>
          <a:xfrm>
            <a:off x="8706450" y="1685550"/>
            <a:ext cx="8551200" cy="2305500"/>
          </a:xfrm>
          <a:prstGeom prst="rect">
            <a:avLst/>
          </a:prstGeom>
          <a:noFill/>
          <a:ln>
            <a:noFill/>
          </a:ln>
        </p:spPr>
        <p:txBody>
          <a:bodyPr anchorCtr="0" anchor="t" bIns="0" lIns="0" spcFirstLastPara="1" rIns="0" wrap="square" tIns="12050">
            <a:spAutoFit/>
          </a:bodyPr>
          <a:lstStyle/>
          <a:p>
            <a:pPr indent="0" lvl="0" marL="12700" rtl="0" algn="just">
              <a:lnSpc>
                <a:spcPct val="100000"/>
              </a:lnSpc>
              <a:spcBef>
                <a:spcPts val="0"/>
              </a:spcBef>
              <a:spcAft>
                <a:spcPts val="0"/>
              </a:spcAft>
              <a:buNone/>
            </a:pPr>
            <a:r>
              <a:t/>
            </a:r>
            <a:endParaRPr sz="4700"/>
          </a:p>
          <a:p>
            <a:pPr indent="0" lvl="0" marL="12700" rtl="0" algn="just">
              <a:lnSpc>
                <a:spcPct val="100000"/>
              </a:lnSpc>
              <a:spcBef>
                <a:spcPts val="0"/>
              </a:spcBef>
              <a:spcAft>
                <a:spcPts val="0"/>
              </a:spcAft>
              <a:buNone/>
            </a:pPr>
            <a:r>
              <a:rPr lang="en-US" sz="4700"/>
              <a:t>Overview of main Objectives:</a:t>
            </a:r>
            <a:endParaRPr sz="4700"/>
          </a:p>
          <a:p>
            <a:pPr indent="0" lvl="0" marL="12700" rtl="0" algn="just">
              <a:lnSpc>
                <a:spcPct val="100000"/>
              </a:lnSpc>
              <a:spcBef>
                <a:spcPts val="0"/>
              </a:spcBef>
              <a:spcAft>
                <a:spcPts val="0"/>
              </a:spcAft>
              <a:buNone/>
            </a:pPr>
            <a:r>
              <a:rPr lang="en-US" sz="3000"/>
              <a:t> </a:t>
            </a:r>
            <a:endParaRPr sz="3000">
              <a:solidFill>
                <a:schemeClr val="dk1"/>
              </a:solidFill>
            </a:endParaRPr>
          </a:p>
          <a:p>
            <a:pPr indent="-158750" lvl="0" marL="0" marR="0" rtl="0" algn="l">
              <a:lnSpc>
                <a:spcPct val="100000"/>
              </a:lnSpc>
              <a:spcBef>
                <a:spcPts val="0"/>
              </a:spcBef>
              <a:spcAft>
                <a:spcPts val="0"/>
              </a:spcAft>
              <a:buClr>
                <a:schemeClr val="dk1"/>
              </a:buClr>
              <a:buSzPts val="2500"/>
              <a:buFont typeface="Calibri"/>
              <a:buChar char="•"/>
            </a:pPr>
            <a:r>
              <a:rPr b="1" i="0" lang="en-US" sz="2500" u="none" cap="none" strike="noStrike">
                <a:solidFill>
                  <a:schemeClr val="dk1"/>
                </a:solidFill>
                <a:latin typeface="Calibri"/>
                <a:ea typeface="Calibri"/>
                <a:cs typeface="Calibri"/>
                <a:sym typeface="Calibri"/>
              </a:rPr>
              <a:t> </a:t>
            </a:r>
            <a:endParaRPr sz="2500">
              <a:solidFill>
                <a:schemeClr val="dk1"/>
              </a:solidFill>
              <a:latin typeface="Calibri"/>
              <a:ea typeface="Calibri"/>
              <a:cs typeface="Calibri"/>
              <a:sym typeface="Calibri"/>
            </a:endParaRPr>
          </a:p>
        </p:txBody>
      </p:sp>
      <p:sp>
        <p:nvSpPr>
          <p:cNvPr id="70" name="Google Shape;70;p8"/>
          <p:cNvSpPr/>
          <p:nvPr/>
        </p:nvSpPr>
        <p:spPr>
          <a:xfrm>
            <a:off x="0" y="-184666"/>
            <a:ext cx="312906"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71" name="Google Shape;71;p8"/>
          <p:cNvSpPr/>
          <p:nvPr/>
        </p:nvSpPr>
        <p:spPr>
          <a:xfrm>
            <a:off x="0" y="-323165"/>
            <a:ext cx="184731"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8"/>
          <p:cNvSpPr txBox="1"/>
          <p:nvPr/>
        </p:nvSpPr>
        <p:spPr>
          <a:xfrm>
            <a:off x="687614" y="8803593"/>
            <a:ext cx="16912772" cy="8745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0" lvl="0" marL="12700" rtl="0" algn="just">
              <a:lnSpc>
                <a:spcPct val="100000"/>
              </a:lnSpc>
              <a:spcBef>
                <a:spcPts val="95"/>
              </a:spcBef>
              <a:spcAft>
                <a:spcPts val="0"/>
              </a:spcAft>
              <a:buNone/>
            </a:pPr>
            <a:r>
              <a:t/>
            </a:r>
            <a:endParaRPr sz="2500">
              <a:solidFill>
                <a:schemeClr val="dk1"/>
              </a:solidFill>
              <a:latin typeface="Calibri"/>
              <a:ea typeface="Calibri"/>
              <a:cs typeface="Calibri"/>
              <a:sym typeface="Calibri"/>
            </a:endParaRPr>
          </a:p>
        </p:txBody>
      </p:sp>
      <p:pic>
        <p:nvPicPr>
          <p:cNvPr id="73" name="Google Shape;73;p8"/>
          <p:cNvPicPr preferRelativeResize="0"/>
          <p:nvPr/>
        </p:nvPicPr>
        <p:blipFill>
          <a:blip r:embed="rId3">
            <a:alphaModFix/>
          </a:blip>
          <a:stretch>
            <a:fillRect/>
          </a:stretch>
        </p:blipFill>
        <p:spPr>
          <a:xfrm>
            <a:off x="509000" y="2223500"/>
            <a:ext cx="7527725" cy="6804425"/>
          </a:xfrm>
          <a:prstGeom prst="rect">
            <a:avLst/>
          </a:prstGeom>
          <a:noFill/>
          <a:ln>
            <a:noFill/>
          </a:ln>
        </p:spPr>
      </p:pic>
      <p:sp>
        <p:nvSpPr>
          <p:cNvPr id="74" name="Google Shape;74;p8"/>
          <p:cNvSpPr txBox="1"/>
          <p:nvPr/>
        </p:nvSpPr>
        <p:spPr>
          <a:xfrm>
            <a:off x="8304600" y="3429000"/>
            <a:ext cx="9590400" cy="5836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3600">
                <a:solidFill>
                  <a:schemeClr val="dk1"/>
                </a:solidFill>
                <a:latin typeface="Calibri"/>
                <a:ea typeface="Calibri"/>
                <a:cs typeface="Calibri"/>
                <a:sym typeface="Calibri"/>
              </a:rPr>
              <a:t>I</a:t>
            </a:r>
            <a:r>
              <a:rPr lang="en-US" sz="3600">
                <a:solidFill>
                  <a:schemeClr val="dk1"/>
                </a:solidFill>
                <a:latin typeface="Calibri"/>
                <a:ea typeface="Calibri"/>
                <a:cs typeface="Calibri"/>
                <a:sym typeface="Calibri"/>
              </a:rPr>
              <a:t>n this task, I worked on dataset containing Employee details in a company and asked to analyse the data using SQL. The Objective is to filter ,group, summarise, aggregate the data.This helps in understanding the complex relationships,meaningful insights and operational patterns  in the data.I used SQL queries  to explore these things.This will help to know the deep understandings in the data.</a:t>
            </a:r>
            <a:endParaRPr sz="3600">
              <a:solidFill>
                <a:schemeClr val="dk1"/>
              </a:solidFill>
              <a:latin typeface="Merriweather Medium"/>
              <a:ea typeface="Merriweather Medium"/>
              <a:cs typeface="Merriweather Medium"/>
              <a:sym typeface="Merriweather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9"/>
          <p:cNvSpPr txBox="1"/>
          <p:nvPr>
            <p:ph type="ctrTitle"/>
          </p:nvPr>
        </p:nvSpPr>
        <p:spPr>
          <a:xfrm>
            <a:off x="1143000" y="482200"/>
            <a:ext cx="15544800" cy="1662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600"/>
              <a:t>Retrieve the   average income for each Education_Level  for those who are         </a:t>
            </a:r>
            <a:endParaRPr sz="3600"/>
          </a:p>
          <a:p>
            <a:pPr indent="0" lvl="0" marL="0" rtl="0" algn="l">
              <a:spcBef>
                <a:spcPts val="0"/>
              </a:spcBef>
              <a:spcAft>
                <a:spcPts val="0"/>
              </a:spcAft>
              <a:buNone/>
            </a:pPr>
            <a:r>
              <a:rPr lang="en-US" sz="3600"/>
              <a:t>                                                employed   full-time.</a:t>
            </a:r>
            <a:endParaRPr sz="3600"/>
          </a:p>
          <a:p>
            <a:pPr indent="0" lvl="0" marL="0" rtl="0" algn="l">
              <a:spcBef>
                <a:spcPts val="0"/>
              </a:spcBef>
              <a:spcAft>
                <a:spcPts val="0"/>
              </a:spcAft>
              <a:buNone/>
            </a:pPr>
            <a:r>
              <a:t/>
            </a:r>
            <a:endParaRPr sz="3600"/>
          </a:p>
        </p:txBody>
      </p:sp>
      <p:sp>
        <p:nvSpPr>
          <p:cNvPr id="80" name="Google Shape;80;p9"/>
          <p:cNvSpPr/>
          <p:nvPr/>
        </p:nvSpPr>
        <p:spPr>
          <a:xfrm>
            <a:off x="0" y="-323165"/>
            <a:ext cx="184731" cy="64633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9"/>
          <p:cNvSpPr/>
          <p:nvPr/>
        </p:nvSpPr>
        <p:spPr>
          <a:xfrm>
            <a:off x="0" y="0"/>
            <a:ext cx="18288000" cy="15875"/>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pic>
        <p:nvPicPr>
          <p:cNvPr id="82" name="Google Shape;82;p9"/>
          <p:cNvPicPr preferRelativeResize="0"/>
          <p:nvPr/>
        </p:nvPicPr>
        <p:blipFill>
          <a:blip r:embed="rId3">
            <a:alphaModFix/>
          </a:blip>
          <a:stretch>
            <a:fillRect/>
          </a:stretch>
        </p:blipFill>
        <p:spPr>
          <a:xfrm>
            <a:off x="795325" y="1955600"/>
            <a:ext cx="17046176" cy="7340200"/>
          </a:xfrm>
          <a:prstGeom prst="rect">
            <a:avLst/>
          </a:prstGeom>
          <a:noFill/>
          <a:ln>
            <a:noFill/>
          </a:ln>
        </p:spPr>
      </p:pic>
      <p:sp>
        <p:nvSpPr>
          <p:cNvPr id="83" name="Google Shape;83;p9"/>
          <p:cNvSpPr txBox="1"/>
          <p:nvPr/>
        </p:nvSpPr>
        <p:spPr>
          <a:xfrm>
            <a:off x="723300" y="562575"/>
            <a:ext cx="15430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E72929"/>
                </a:solidFill>
                <a:latin typeface="Calibri"/>
                <a:ea typeface="Calibri"/>
                <a:cs typeface="Calibri"/>
                <a:sym typeface="Calibri"/>
              </a:rPr>
              <a:t>1.</a:t>
            </a:r>
            <a:endParaRPr b="1" sz="3100">
              <a:solidFill>
                <a:srgbClr val="E7292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ph type="ctrTitle"/>
          </p:nvPr>
        </p:nvSpPr>
        <p:spPr>
          <a:xfrm>
            <a:off x="1066800" y="562575"/>
            <a:ext cx="16131900" cy="1139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800"/>
              <a:t>2.</a:t>
            </a:r>
            <a:r>
              <a:rPr lang="en-US" sz="3800"/>
              <a:t>Retrieve </a:t>
            </a:r>
            <a:r>
              <a:rPr lang="en-US" sz="3800"/>
              <a:t>the top 5 highest earning individuals and their details</a:t>
            </a:r>
            <a:r>
              <a:rPr lang="en-US" sz="3600"/>
              <a:t>.</a:t>
            </a:r>
            <a:endParaRPr sz="3600"/>
          </a:p>
          <a:p>
            <a:pPr indent="0" lvl="0" marL="0" rtl="0" algn="l">
              <a:spcBef>
                <a:spcPts val="0"/>
              </a:spcBef>
              <a:spcAft>
                <a:spcPts val="0"/>
              </a:spcAft>
              <a:buNone/>
            </a:pPr>
            <a:r>
              <a:t/>
            </a:r>
            <a:endParaRPr sz="3600"/>
          </a:p>
        </p:txBody>
      </p:sp>
      <p:pic>
        <p:nvPicPr>
          <p:cNvPr id="89" name="Google Shape;89;p10"/>
          <p:cNvPicPr preferRelativeResize="0"/>
          <p:nvPr/>
        </p:nvPicPr>
        <p:blipFill>
          <a:blip r:embed="rId3">
            <a:alphaModFix/>
          </a:blip>
          <a:stretch>
            <a:fillRect/>
          </a:stretch>
        </p:blipFill>
        <p:spPr>
          <a:xfrm>
            <a:off x="1312675" y="1701675"/>
            <a:ext cx="13823150" cy="3040000"/>
          </a:xfrm>
          <a:prstGeom prst="rect">
            <a:avLst/>
          </a:prstGeom>
          <a:noFill/>
          <a:ln>
            <a:noFill/>
          </a:ln>
        </p:spPr>
      </p:pic>
      <p:pic>
        <p:nvPicPr>
          <p:cNvPr id="90" name="Google Shape;90;p10"/>
          <p:cNvPicPr preferRelativeResize="0"/>
          <p:nvPr/>
        </p:nvPicPr>
        <p:blipFill>
          <a:blip r:embed="rId4">
            <a:alphaModFix/>
          </a:blip>
          <a:stretch>
            <a:fillRect/>
          </a:stretch>
        </p:blipFill>
        <p:spPr>
          <a:xfrm>
            <a:off x="1312675" y="4572000"/>
            <a:ext cx="16448476" cy="480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1"/>
          <p:cNvSpPr txBox="1"/>
          <p:nvPr>
            <p:ph type="ctrTitle"/>
          </p:nvPr>
        </p:nvSpPr>
        <p:spPr>
          <a:xfrm>
            <a:off x="1066800" y="800100"/>
            <a:ext cx="15544800" cy="1662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600"/>
              <a:t>3.R</a:t>
            </a:r>
            <a:r>
              <a:rPr lang="en-US" sz="3600"/>
              <a:t>etrieve </a:t>
            </a:r>
            <a:r>
              <a:rPr lang="en-US" sz="3600"/>
              <a:t>Count of how many people in each Occupation have more than 2 dependents and own a house.</a:t>
            </a:r>
            <a:endParaRPr sz="3600"/>
          </a:p>
          <a:p>
            <a:pPr indent="0" lvl="0" marL="0" rtl="0" algn="l">
              <a:spcBef>
                <a:spcPts val="0"/>
              </a:spcBef>
              <a:spcAft>
                <a:spcPts val="0"/>
              </a:spcAft>
              <a:buNone/>
            </a:pPr>
            <a:r>
              <a:t/>
            </a:r>
            <a:endParaRPr sz="3600"/>
          </a:p>
        </p:txBody>
      </p:sp>
      <p:pic>
        <p:nvPicPr>
          <p:cNvPr id="96" name="Google Shape;96;p11"/>
          <p:cNvPicPr preferRelativeResize="0"/>
          <p:nvPr/>
        </p:nvPicPr>
        <p:blipFill>
          <a:blip r:embed="rId3">
            <a:alphaModFix/>
          </a:blip>
          <a:stretch>
            <a:fillRect/>
          </a:stretch>
        </p:blipFill>
        <p:spPr>
          <a:xfrm>
            <a:off x="937625" y="2223500"/>
            <a:ext cx="16100224" cy="7286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type="ctrTitle"/>
          </p:nvPr>
        </p:nvSpPr>
        <p:spPr>
          <a:xfrm>
            <a:off x="1066800" y="876300"/>
            <a:ext cx="15544800" cy="1662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600"/>
              <a:t>4.Retrieve the list of all individuals living in Urban locations with an income above the average income.</a:t>
            </a:r>
            <a:endParaRPr sz="3600"/>
          </a:p>
          <a:p>
            <a:pPr indent="0" lvl="0" marL="0" rtl="0" algn="l">
              <a:spcBef>
                <a:spcPts val="0"/>
              </a:spcBef>
              <a:spcAft>
                <a:spcPts val="0"/>
              </a:spcAft>
              <a:buNone/>
            </a:pPr>
            <a:r>
              <a:t/>
            </a:r>
            <a:endParaRPr sz="3600"/>
          </a:p>
        </p:txBody>
      </p:sp>
      <p:pic>
        <p:nvPicPr>
          <p:cNvPr id="102" name="Google Shape;102;p12"/>
          <p:cNvPicPr preferRelativeResize="0"/>
          <p:nvPr/>
        </p:nvPicPr>
        <p:blipFill>
          <a:blip r:embed="rId3">
            <a:alphaModFix/>
          </a:blip>
          <a:stretch>
            <a:fillRect/>
          </a:stretch>
        </p:blipFill>
        <p:spPr>
          <a:xfrm>
            <a:off x="1066800" y="2182000"/>
            <a:ext cx="14122600" cy="2613250"/>
          </a:xfrm>
          <a:prstGeom prst="rect">
            <a:avLst/>
          </a:prstGeom>
          <a:noFill/>
          <a:ln>
            <a:noFill/>
          </a:ln>
        </p:spPr>
      </p:pic>
      <p:pic>
        <p:nvPicPr>
          <p:cNvPr id="103" name="Google Shape;103;p12"/>
          <p:cNvPicPr preferRelativeResize="0"/>
          <p:nvPr/>
        </p:nvPicPr>
        <p:blipFill>
          <a:blip r:embed="rId4">
            <a:alphaModFix/>
          </a:blip>
          <a:stretch>
            <a:fillRect/>
          </a:stretch>
        </p:blipFill>
        <p:spPr>
          <a:xfrm>
            <a:off x="1066800" y="5108400"/>
            <a:ext cx="14604800" cy="405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13"/>
          <p:cNvSpPr txBox="1"/>
          <p:nvPr/>
        </p:nvSpPr>
        <p:spPr>
          <a:xfrm>
            <a:off x="1232300" y="884050"/>
            <a:ext cx="1711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dk1"/>
                </a:solidFill>
                <a:latin typeface="Calibri"/>
                <a:ea typeface="Calibri"/>
                <a:cs typeface="Calibri"/>
                <a:sym typeface="Calibri"/>
              </a:rPr>
              <a:t>5.</a:t>
            </a:r>
            <a:r>
              <a:rPr b="1" lang="en-US" sz="3600">
                <a:solidFill>
                  <a:schemeClr val="dk1"/>
                </a:solidFill>
                <a:latin typeface="Calibri"/>
                <a:ea typeface="Calibri"/>
                <a:cs typeface="Calibri"/>
                <a:sym typeface="Calibri"/>
              </a:rPr>
              <a:t>Retrieve the how many males and females are in each Employment_Status.</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pic>
        <p:nvPicPr>
          <p:cNvPr id="109" name="Google Shape;109;p13"/>
          <p:cNvPicPr preferRelativeResize="0"/>
          <p:nvPr/>
        </p:nvPicPr>
        <p:blipFill>
          <a:blip r:embed="rId3">
            <a:alphaModFix/>
          </a:blip>
          <a:stretch>
            <a:fillRect/>
          </a:stretch>
        </p:blipFill>
        <p:spPr>
          <a:xfrm>
            <a:off x="1044775" y="2177050"/>
            <a:ext cx="15738275" cy="727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4"/>
          <p:cNvSpPr txBox="1"/>
          <p:nvPr/>
        </p:nvSpPr>
        <p:spPr>
          <a:xfrm>
            <a:off x="964400" y="669725"/>
            <a:ext cx="159129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6.</a:t>
            </a:r>
            <a:r>
              <a:rPr b="1" lang="en-US" sz="3900">
                <a:solidFill>
                  <a:schemeClr val="dk1"/>
                </a:solidFill>
                <a:latin typeface="Calibri"/>
                <a:ea typeface="Calibri"/>
                <a:cs typeface="Calibri"/>
                <a:sym typeface="Calibri"/>
              </a:rPr>
              <a:t>Retrieve that </a:t>
            </a:r>
            <a:r>
              <a:rPr b="1" lang="en-US" sz="3900">
                <a:solidFill>
                  <a:schemeClr val="dk1"/>
                </a:solidFill>
                <a:latin typeface="Calibri"/>
                <a:ea typeface="Calibri"/>
                <a:cs typeface="Calibri"/>
                <a:sym typeface="Calibri"/>
              </a:rPr>
              <a:t> the total and average income by Location and Occupation.</a:t>
            </a:r>
            <a:endParaRPr b="1" sz="3900">
              <a:solidFill>
                <a:schemeClr val="dk1"/>
              </a:solidFill>
              <a:latin typeface="Calibri"/>
              <a:ea typeface="Calibri"/>
              <a:cs typeface="Calibri"/>
              <a:sym typeface="Calibri"/>
            </a:endParaRPr>
          </a:p>
          <a:p>
            <a:pPr indent="0" lvl="0" marL="0" rtl="0" algn="l">
              <a:spcBef>
                <a:spcPts val="0"/>
              </a:spcBef>
              <a:spcAft>
                <a:spcPts val="0"/>
              </a:spcAft>
              <a:buNone/>
            </a:pPr>
            <a:r>
              <a:t/>
            </a:r>
            <a:endParaRPr b="1" sz="3900">
              <a:solidFill>
                <a:schemeClr val="dk1"/>
              </a:solidFill>
              <a:latin typeface="Calibri"/>
              <a:ea typeface="Calibri"/>
              <a:cs typeface="Calibri"/>
              <a:sym typeface="Calibri"/>
            </a:endParaRPr>
          </a:p>
          <a:p>
            <a:pPr indent="0" lvl="0" marL="0" rtl="0" algn="l">
              <a:spcBef>
                <a:spcPts val="0"/>
              </a:spcBef>
              <a:spcAft>
                <a:spcPts val="0"/>
              </a:spcAft>
              <a:buNone/>
            </a:pPr>
            <a:r>
              <a:t/>
            </a:r>
            <a:endParaRPr b="1" sz="3900">
              <a:solidFill>
                <a:schemeClr val="dk1"/>
              </a:solidFill>
              <a:latin typeface="Calibri"/>
              <a:ea typeface="Calibri"/>
              <a:cs typeface="Calibri"/>
              <a:sym typeface="Calibri"/>
            </a:endParaRPr>
          </a:p>
        </p:txBody>
      </p:sp>
      <p:pic>
        <p:nvPicPr>
          <p:cNvPr id="115" name="Google Shape;115;p14"/>
          <p:cNvPicPr preferRelativeResize="0"/>
          <p:nvPr/>
        </p:nvPicPr>
        <p:blipFill>
          <a:blip r:embed="rId3">
            <a:alphaModFix/>
          </a:blip>
          <a:stretch>
            <a:fillRect/>
          </a:stretch>
        </p:blipFill>
        <p:spPr>
          <a:xfrm>
            <a:off x="259575" y="1741300"/>
            <a:ext cx="16885450" cy="806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5"/>
          <p:cNvSpPr txBox="1"/>
          <p:nvPr/>
        </p:nvSpPr>
        <p:spPr>
          <a:xfrm>
            <a:off x="803675" y="803675"/>
            <a:ext cx="17546700" cy="15300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200"/>
              </a:spcBef>
              <a:spcAft>
                <a:spcPts val="0"/>
              </a:spcAft>
              <a:buClr>
                <a:schemeClr val="dk1"/>
              </a:buClr>
              <a:buSzPts val="1100"/>
              <a:buFont typeface="Arial"/>
              <a:buNone/>
            </a:pPr>
            <a:r>
              <a:rPr lang="en-US" sz="1200">
                <a:solidFill>
                  <a:schemeClr val="dk1"/>
                </a:solidFill>
                <a:latin typeface="Calibri"/>
                <a:ea typeface="Calibri"/>
                <a:cs typeface="Calibri"/>
                <a:sym typeface="Calibri"/>
              </a:rPr>
              <a:t>6</a:t>
            </a:r>
            <a:r>
              <a:rPr b="1" lang="en-US" sz="3600">
                <a:solidFill>
                  <a:schemeClr val="dk1"/>
                </a:solidFill>
                <a:latin typeface="Calibri"/>
                <a:ea typeface="Calibri"/>
                <a:cs typeface="Calibri"/>
                <a:sym typeface="Calibri"/>
              </a:rPr>
              <a:t>.7.Retrieve the average Household_Size grouped by Type_of_Housing.</a:t>
            </a:r>
            <a:endParaRPr b="1" sz="36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3600">
              <a:solidFill>
                <a:schemeClr val="dk1"/>
              </a:solidFill>
              <a:latin typeface="Calibri"/>
              <a:ea typeface="Calibri"/>
              <a:cs typeface="Calibri"/>
              <a:sym typeface="Calibri"/>
            </a:endParaRPr>
          </a:p>
        </p:txBody>
      </p:sp>
      <p:pic>
        <p:nvPicPr>
          <p:cNvPr id="121" name="Google Shape;121;p15"/>
          <p:cNvPicPr preferRelativeResize="0"/>
          <p:nvPr/>
        </p:nvPicPr>
        <p:blipFill>
          <a:blip r:embed="rId3">
            <a:alphaModFix/>
          </a:blip>
          <a:stretch>
            <a:fillRect/>
          </a:stretch>
        </p:blipFill>
        <p:spPr>
          <a:xfrm>
            <a:off x="1205500" y="1875225"/>
            <a:ext cx="15403725" cy="699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